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5" r:id="rId12"/>
    <p:sldId id="268" r:id="rId1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4"/>
    </p:embeddedFont>
    <p:embeddedFont>
      <p:font typeface="G마켓 산스 TTF Light" panose="02000000000000000000" pitchFamily="2" charset="-127"/>
      <p:regular r:id="rId15"/>
    </p:embeddedFont>
    <p:embeddedFont>
      <p:font typeface="G마켓 산스 TTF Medium" panose="020000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4" userDrawn="1">
          <p15:clr>
            <a:srgbClr val="A4A3A4"/>
          </p15:clr>
        </p15:guide>
        <p15:guide id="4" orient="horz" pos="4133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74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8" y="1284"/>
      </p:cViewPr>
      <p:guideLst>
        <p:guide orient="horz" pos="2160"/>
        <p:guide pos="3840"/>
        <p:guide orient="horz" pos="164"/>
        <p:guide orient="horz" pos="4133"/>
        <p:guide pos="189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1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2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6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86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6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5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8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0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40198-5470-4900-9DFF-26E94B18C4C4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26A92-82A0-4EC9-B530-0ECA009A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6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2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170" y="87549"/>
            <a:ext cx="12013660" cy="668290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88577" y="3926935"/>
            <a:ext cx="4414839" cy="800100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응급 처치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에이전트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</a:t>
            </a:r>
            <a:endParaRPr lang="ko-KR" altLang="en-US" sz="2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81688" y="3438526"/>
            <a:ext cx="428625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576761" y="3775277"/>
            <a:ext cx="3038475" cy="400050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First Aid AI Agent App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362451" y="3768927"/>
            <a:ext cx="3467099" cy="822325"/>
            <a:chOff x="4905375" y="3768927"/>
            <a:chExt cx="2381250" cy="822325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4905375" y="3768927"/>
              <a:ext cx="23812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905375" y="4591252"/>
              <a:ext cx="23812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576761" y="4853293"/>
            <a:ext cx="3038478" cy="800100"/>
            <a:chOff x="4576761" y="4853293"/>
            <a:chExt cx="3038478" cy="800100"/>
          </a:xfrm>
        </p:grpSpPr>
        <p:sp>
          <p:nvSpPr>
            <p:cNvPr id="10" name="직사각형 9"/>
            <p:cNvSpPr/>
            <p:nvPr/>
          </p:nvSpPr>
          <p:spPr>
            <a:xfrm>
              <a:off x="4576761" y="4853293"/>
              <a:ext cx="1519239" cy="800100"/>
            </a:xfrm>
            <a:prstGeom prst="rect">
              <a:avLst/>
            </a:prstGeom>
            <a:noFill/>
            <a:ln>
              <a:noFill/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20191732</a:t>
              </a:r>
            </a:p>
            <a:p>
              <a:pPr algn="r"/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20227134 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85170" y="4853293"/>
              <a:ext cx="1430069" cy="800100"/>
            </a:xfrm>
            <a:prstGeom prst="rect">
              <a:avLst/>
            </a:prstGeom>
            <a:noFill/>
            <a:ln>
              <a:noFill/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박준후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이창석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576761" y="1397072"/>
            <a:ext cx="3038475" cy="400050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Capstone Design I</a:t>
            </a:r>
            <a:endParaRPr lang="ko-KR" altLang="en-US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944" y="2049059"/>
            <a:ext cx="1014107" cy="101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89162" y="87549"/>
            <a:ext cx="1815837" cy="1709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중심어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▪️ 인공지능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▪️ </a:t>
            </a:r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RAG 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파이프라인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▪️ </a:t>
            </a:r>
            <a:r>
              <a:rPr lang="ko-KR" altLang="en-US" sz="1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어플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▪️ </a:t>
            </a:r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endParaRPr lang="ko-KR" alt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274565" y="87549"/>
            <a:ext cx="1815837" cy="1709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Keywords</a:t>
            </a:r>
          </a:p>
          <a:p>
            <a:pPr algn="r"/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AI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▪️ 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RAG pipeline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▪️ 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APP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▪️ 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▪️ 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04800" y="14748"/>
            <a:ext cx="11587162" cy="6843252"/>
            <a:chOff x="304800" y="14748"/>
            <a:chExt cx="11587162" cy="6843252"/>
          </a:xfrm>
        </p:grpSpPr>
        <p:pic>
          <p:nvPicPr>
            <p:cNvPr id="9" name="_x428682072" descr="EMB00005a484a2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" t="62310" r="-1" b="639"/>
            <a:stretch/>
          </p:blipFill>
          <p:spPr bwMode="auto">
            <a:xfrm>
              <a:off x="304800" y="14748"/>
              <a:ext cx="11587162" cy="6843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0725150" y="14748"/>
              <a:ext cx="476250" cy="31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29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04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6138312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추진전략 및 방법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Method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468" y="117599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System Architecture_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43F0A-1F8F-A883-599A-3ABCF4F8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1" t="6519" r="4484" b="2881"/>
          <a:stretch/>
        </p:blipFill>
        <p:spPr>
          <a:xfrm>
            <a:off x="306387" y="1605722"/>
            <a:ext cx="11579225" cy="496110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203028" y="1175991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아키텍쳐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612860" y="1315204"/>
            <a:ext cx="627910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37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2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170" y="87549"/>
            <a:ext cx="12013660" cy="6682902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67451" y="5761038"/>
            <a:ext cx="5681662" cy="800100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63875" y="5475357"/>
            <a:ext cx="3910355" cy="400050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Thank you for listen.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00038" y="1460500"/>
            <a:ext cx="6616430" cy="5100639"/>
            <a:chOff x="4905375" y="3722250"/>
            <a:chExt cx="2381250" cy="86900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905375" y="3722250"/>
              <a:ext cx="23812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905375" y="4591252"/>
              <a:ext cx="238125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300038" y="506176"/>
            <a:ext cx="5681662" cy="1058835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참고 문헌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00038" y="296863"/>
            <a:ext cx="3910355" cy="529417"/>
          </a:xfrm>
          <a:prstGeom prst="rect">
            <a:avLst/>
          </a:prstGeom>
          <a:noFill/>
          <a:ln>
            <a:noFill/>
          </a:ln>
          <a:effectLst>
            <a:outerShdw blurRad="762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References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0038" y="1473200"/>
            <a:ext cx="6616430" cy="5087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1) 2020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한국 심폐소생술 가이드라인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2021.04; 38-45.</a:t>
            </a:r>
          </a:p>
          <a:p>
            <a:pPr>
              <a:lnSpc>
                <a:spcPct val="90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2)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Sasson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C, Rogers MA, Dahl J,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Kellermann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AL. Predictors of survival from out-of-hospital cardiac arrest: a systematic review and meta-analysis.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Circ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Cardiovasc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Qual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Outcomes 2010;3(1):63-81.</a:t>
            </a:r>
          </a:p>
          <a:p>
            <a:pPr>
              <a:lnSpc>
                <a:spcPct val="90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3) Larsen MP, Eisenberg MS, Cummins RO,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Hallstrom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AP. Predicting survival from out-of-hospital cardiac arrest: a graphic model. Ann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Emerg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Med 1993;22(11):1652-8.</a:t>
            </a:r>
          </a:p>
          <a:p>
            <a:pPr>
              <a:lnSpc>
                <a:spcPct val="90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4) Holmberg M, Holmberg S,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Herlitz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J. Incidence, duration and survival of ventricular fibrillation - 45 - in out-of-hospital cardiac arrest patients in </a:t>
            </a:r>
            <a:r>
              <a:rPr lang="en-US" altLang="ko-KR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sweden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Resuscitation 2000;44(1):7-17.</a:t>
            </a:r>
          </a:p>
          <a:p>
            <a:pPr>
              <a:lnSpc>
                <a:spcPct val="90000"/>
              </a:lnSpc>
            </a:pP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5)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유인술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충남대학교 의학전문대학원 응급의학과 교수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). HIRA_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정책동향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 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2015;20-21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6) 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질병관리청 보도자료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일반인 심폐소생술 시행 시 급성심장정지환자 생존율 및 뇌기능회복률 향상 </a:t>
            </a:r>
            <a:r>
              <a:rPr lang="en-US" altLang="ko-KR" sz="16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2024.06.19; 3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0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Male student practicing medic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2" r="2142" b="13222"/>
          <a:stretch>
            <a:fillRect/>
          </a:stretch>
        </p:blipFill>
        <p:spPr bwMode="auto">
          <a:xfrm>
            <a:off x="3810" y="0"/>
            <a:ext cx="6092190" cy="6858000"/>
          </a:xfrm>
          <a:custGeom>
            <a:avLst/>
            <a:gdLst>
              <a:gd name="connsiteX0" fmla="*/ 0 w 6092190"/>
              <a:gd name="connsiteY0" fmla="*/ 0 h 6858000"/>
              <a:gd name="connsiteX1" fmla="*/ 6092190 w 6092190"/>
              <a:gd name="connsiteY1" fmla="*/ 0 h 6858000"/>
              <a:gd name="connsiteX2" fmla="*/ 6092190 w 6092190"/>
              <a:gd name="connsiteY2" fmla="*/ 6858000 h 6858000"/>
              <a:gd name="connsiteX3" fmla="*/ 0 w 60921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2190" h="6858000">
                <a:moveTo>
                  <a:pt x="0" y="0"/>
                </a:moveTo>
                <a:lnTo>
                  <a:pt x="6092190" y="0"/>
                </a:lnTo>
                <a:lnTo>
                  <a:pt x="609219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76060" y="830580"/>
            <a:ext cx="46482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479280" y="830580"/>
            <a:ext cx="46482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60" y="4069080"/>
            <a:ext cx="46482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79280" y="4069080"/>
            <a:ext cx="464820" cy="381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61760" y="1303020"/>
            <a:ext cx="305562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Background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76410" y="1303020"/>
            <a:ext cx="305562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Vision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61760" y="4556760"/>
            <a:ext cx="305562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Detail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76410" y="4556760"/>
            <a:ext cx="305562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Method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614160" y="2041465"/>
            <a:ext cx="601980" cy="0"/>
          </a:xfrm>
          <a:prstGeom prst="line">
            <a:avLst/>
          </a:prstGeom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532620" y="2041465"/>
            <a:ext cx="601980" cy="0"/>
          </a:xfrm>
          <a:prstGeom prst="line">
            <a:avLst/>
          </a:prstGeom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14160" y="5302825"/>
            <a:ext cx="601980" cy="0"/>
          </a:xfrm>
          <a:prstGeom prst="line">
            <a:avLst/>
          </a:prstGeom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532620" y="5302825"/>
            <a:ext cx="601980" cy="0"/>
          </a:xfrm>
          <a:prstGeom prst="line">
            <a:avLst/>
          </a:prstGeom>
          <a:ln w="57150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461760" y="2343497"/>
            <a:ext cx="2453640" cy="236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배경 및 필요성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376410" y="2343497"/>
            <a:ext cx="2453640" cy="236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목표 및 비전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61760" y="5581997"/>
            <a:ext cx="2453640" cy="236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내용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376410" y="5581997"/>
            <a:ext cx="2453640" cy="236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추진 전략 및 방법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5738" y="185738"/>
            <a:ext cx="5724525" cy="64865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62305" y="2639060"/>
            <a:ext cx="4775200" cy="1579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3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CPR First Aid Training Concep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33723" r="17470" b="843"/>
          <a:stretch/>
        </p:blipFill>
        <p:spPr bwMode="auto">
          <a:xfrm>
            <a:off x="3226183" y="2354853"/>
            <a:ext cx="2813488" cy="2295197"/>
          </a:xfrm>
          <a:custGeom>
            <a:avLst/>
            <a:gdLst>
              <a:gd name="connsiteX0" fmla="*/ 0 w 2813488"/>
              <a:gd name="connsiteY0" fmla="*/ 0 h 2295197"/>
              <a:gd name="connsiteX1" fmla="*/ 2813488 w 2813488"/>
              <a:gd name="connsiteY1" fmla="*/ 0 h 2295197"/>
              <a:gd name="connsiteX2" fmla="*/ 2813488 w 2813488"/>
              <a:gd name="connsiteY2" fmla="*/ 2295197 h 2295197"/>
              <a:gd name="connsiteX3" fmla="*/ 0 w 2813488"/>
              <a:gd name="connsiteY3" fmla="*/ 2295197 h 229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488" h="2295197">
                <a:moveTo>
                  <a:pt x="0" y="0"/>
                </a:moveTo>
                <a:lnTo>
                  <a:pt x="2813488" y="0"/>
                </a:lnTo>
                <a:lnTo>
                  <a:pt x="2813488" y="2295197"/>
                </a:lnTo>
                <a:lnTo>
                  <a:pt x="0" y="2295197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Male student practicing medic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" t="44034" r="935" b="3074"/>
          <a:stretch>
            <a:fillRect/>
          </a:stretch>
        </p:blipFill>
        <p:spPr bwMode="auto">
          <a:xfrm>
            <a:off x="300038" y="2354853"/>
            <a:ext cx="2813488" cy="2295197"/>
          </a:xfrm>
          <a:custGeom>
            <a:avLst/>
            <a:gdLst>
              <a:gd name="connsiteX0" fmla="*/ 0 w 2813488"/>
              <a:gd name="connsiteY0" fmla="*/ 0 h 2295197"/>
              <a:gd name="connsiteX1" fmla="*/ 2813488 w 2813488"/>
              <a:gd name="connsiteY1" fmla="*/ 0 h 2295197"/>
              <a:gd name="connsiteX2" fmla="*/ 2813488 w 2813488"/>
              <a:gd name="connsiteY2" fmla="*/ 2295197 h 2295197"/>
              <a:gd name="connsiteX3" fmla="*/ 0 w 2813488"/>
              <a:gd name="connsiteY3" fmla="*/ 2295197 h 229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488" h="2295197">
                <a:moveTo>
                  <a:pt x="0" y="0"/>
                </a:moveTo>
                <a:lnTo>
                  <a:pt x="2813488" y="0"/>
                </a:lnTo>
                <a:lnTo>
                  <a:pt x="2813488" y="2295197"/>
                </a:lnTo>
                <a:lnTo>
                  <a:pt x="0" y="2295197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>
            <a:off x="9899650" y="1667692"/>
            <a:ext cx="19923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259681" y="1667692"/>
            <a:ext cx="185384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794760" y="1667692"/>
            <a:ext cx="225903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429500" y="1667692"/>
            <a:ext cx="15363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01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5226517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배경 및 필요성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Method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468" y="1488910"/>
            <a:ext cx="197326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Effect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7468" y="1887083"/>
            <a:ext cx="2813488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심폐소생술의 효과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53613" y="1488910"/>
            <a:ext cx="197326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But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53613" y="1887083"/>
            <a:ext cx="2813488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CPR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시행률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저조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79758" y="1488910"/>
            <a:ext cx="197326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Problem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079758" y="1887083"/>
            <a:ext cx="2813488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현재의 문제점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005903" y="1488910"/>
            <a:ext cx="197326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Goal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005903" y="1887083"/>
            <a:ext cx="2813488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 프로젝트 목표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12738" y="481330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12738" y="576395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226183" y="481330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226183" y="576395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152328" y="481330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152328" y="576395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9091175" y="481330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091175" y="5763950"/>
            <a:ext cx="2800788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68489" y="4926276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심정지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발생 시 즉각적인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CPR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생존율 </a:t>
            </a:r>
            <a:r>
              <a:rPr lang="en-US" altLang="ko-KR" sz="1200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4</a:t>
            </a:r>
            <a:r>
              <a:rPr lang="ko-KR" altLang="en-US" sz="1200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배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 증가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68489" y="5905633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제세동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 지연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생존율 </a:t>
            </a:r>
            <a:r>
              <a:rPr lang="en-US" altLang="ko-KR" sz="1200" dirty="0">
                <a:solidFill>
                  <a:srgbClr val="C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7~10%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감소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857648" y="4926276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국민 절반 이상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CPR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교육 경험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57648" y="5905633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BUT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CPR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시행률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29.8%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생존율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14%)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929289" y="4926276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지원 시스템의 부재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2. 119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신고 폭증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929289" y="5905633"/>
            <a:ext cx="204328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법적 부담 및 즉각적 판단의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어려움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9977430" y="4926276"/>
            <a:ext cx="1893265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신속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·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정확한 신고 처리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응급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처치 가이드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제공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977430" y="5905633"/>
            <a:ext cx="1893265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생존율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회복 가능성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향상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97" y="4926275"/>
            <a:ext cx="531025" cy="53102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7" y="5878250"/>
            <a:ext cx="531416" cy="531416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1025" y="4914635"/>
            <a:ext cx="571500" cy="5715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025" y="5905633"/>
            <a:ext cx="524929" cy="524929"/>
          </a:xfrm>
          <a:prstGeom prst="rect">
            <a:avLst/>
          </a:prstGeom>
        </p:spPr>
      </p:pic>
      <p:sp>
        <p:nvSpPr>
          <p:cNvPr id="69" name="아래쪽 화살표 68"/>
          <p:cNvSpPr/>
          <p:nvPr/>
        </p:nvSpPr>
        <p:spPr>
          <a:xfrm>
            <a:off x="3657419" y="5874812"/>
            <a:ext cx="227564" cy="3569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356" y="4821104"/>
            <a:ext cx="714375" cy="71437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049" y="5851854"/>
            <a:ext cx="578708" cy="57870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80162">
            <a:off x="9239346" y="4916113"/>
            <a:ext cx="591590" cy="59159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3850" y="5825197"/>
            <a:ext cx="685800" cy="685800"/>
          </a:xfrm>
          <a:prstGeom prst="rect">
            <a:avLst/>
          </a:prstGeom>
        </p:spPr>
      </p:pic>
      <p:pic>
        <p:nvPicPr>
          <p:cNvPr id="74" name="그림 73" descr="Top view over career guidance items for judge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t="26149" r="3176" b="21974"/>
          <a:stretch>
            <a:fillRect/>
          </a:stretch>
        </p:blipFill>
        <p:spPr bwMode="auto">
          <a:xfrm>
            <a:off x="6152328" y="2354854"/>
            <a:ext cx="2813488" cy="2295197"/>
          </a:xfrm>
          <a:custGeom>
            <a:avLst/>
            <a:gdLst>
              <a:gd name="connsiteX0" fmla="*/ 0 w 2813488"/>
              <a:gd name="connsiteY0" fmla="*/ 0 h 2295197"/>
              <a:gd name="connsiteX1" fmla="*/ 2813488 w 2813488"/>
              <a:gd name="connsiteY1" fmla="*/ 0 h 2295197"/>
              <a:gd name="connsiteX2" fmla="*/ 2813488 w 2813488"/>
              <a:gd name="connsiteY2" fmla="*/ 2295197 h 2295197"/>
              <a:gd name="connsiteX3" fmla="*/ 0 w 2813488"/>
              <a:gd name="connsiteY3" fmla="*/ 2295197 h 229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488" h="2295197">
                <a:moveTo>
                  <a:pt x="0" y="0"/>
                </a:moveTo>
                <a:lnTo>
                  <a:pt x="2813488" y="0"/>
                </a:lnTo>
                <a:lnTo>
                  <a:pt x="2813488" y="2295197"/>
                </a:lnTo>
                <a:lnTo>
                  <a:pt x="0" y="2295197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 descr="Portrait of smiley female health worke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179" r="3819" b="3786"/>
          <a:stretch>
            <a:fillRect/>
          </a:stretch>
        </p:blipFill>
        <p:spPr bwMode="auto">
          <a:xfrm>
            <a:off x="9078473" y="2354854"/>
            <a:ext cx="2813488" cy="2295197"/>
          </a:xfrm>
          <a:custGeom>
            <a:avLst/>
            <a:gdLst>
              <a:gd name="connsiteX0" fmla="*/ 0 w 2813488"/>
              <a:gd name="connsiteY0" fmla="*/ 0 h 2295197"/>
              <a:gd name="connsiteX1" fmla="*/ 2813488 w 2813488"/>
              <a:gd name="connsiteY1" fmla="*/ 0 h 2295197"/>
              <a:gd name="connsiteX2" fmla="*/ 2813488 w 2813488"/>
              <a:gd name="connsiteY2" fmla="*/ 2295197 h 2295197"/>
              <a:gd name="connsiteX3" fmla="*/ 0 w 2813488"/>
              <a:gd name="connsiteY3" fmla="*/ 2295197 h 229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488" h="2295197">
                <a:moveTo>
                  <a:pt x="0" y="0"/>
                </a:moveTo>
                <a:lnTo>
                  <a:pt x="2813488" y="0"/>
                </a:lnTo>
                <a:lnTo>
                  <a:pt x="2813488" y="2295197"/>
                </a:lnTo>
                <a:lnTo>
                  <a:pt x="0" y="2295197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2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02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5226517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목표 및 비전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b="1" dirty="0" err="1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Method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0038" y="2152475"/>
            <a:ext cx="5665333" cy="29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26630" y="2152475"/>
            <a:ext cx="5665333" cy="29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0038" y="5254171"/>
            <a:ext cx="11591925" cy="1306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3752" y="3112958"/>
            <a:ext cx="5222933" cy="7821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3752" y="4049670"/>
            <a:ext cx="5222933" cy="7821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389773" y="3112958"/>
            <a:ext cx="5311773" cy="1718860"/>
            <a:chOff x="6447829" y="3112958"/>
            <a:chExt cx="5214493" cy="1718860"/>
          </a:xfrm>
        </p:grpSpPr>
        <p:sp>
          <p:nvSpPr>
            <p:cNvPr id="17" name="직사각형 16"/>
            <p:cNvSpPr/>
            <p:nvPr/>
          </p:nvSpPr>
          <p:spPr>
            <a:xfrm>
              <a:off x="6447829" y="3112958"/>
              <a:ext cx="1621344" cy="1718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244404" y="3112958"/>
              <a:ext cx="1621344" cy="1718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040978" y="3112958"/>
              <a:ext cx="1621344" cy="1718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53752" y="2236049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Project Goal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3752" y="263422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목표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447829" y="2236049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 Function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47829" y="263422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53752" y="5487570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Project Vision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3752" y="5885743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비전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25517" y="5382198"/>
            <a:ext cx="8761358" cy="10487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12738" y="1212967"/>
            <a:ext cx="11579225" cy="765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응급 처치 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4833257" y="1523220"/>
            <a:ext cx="705870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17322" y="3236830"/>
            <a:ext cx="5055717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구급대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도착 전 사용자에게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맞춤형 응급 처치 방법 제공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7322" y="4188861"/>
            <a:ext cx="5055717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&amp; GPS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신속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·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정확한 초기 대응 지원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47829" y="4059930"/>
            <a:ext cx="162134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응급 처치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가이드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248624" y="4059930"/>
            <a:ext cx="162134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구급대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위치 정보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전달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060768" y="3951528"/>
            <a:ext cx="1621343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장난 전화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탐지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47829" y="4477216"/>
            <a:ext cx="1621343" cy="327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 입력 기반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248623" y="4477216"/>
            <a:ext cx="1621343" cy="327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(GPS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활용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049417" y="4477216"/>
            <a:ext cx="1621343" cy="327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sym typeface="Wingdings" panose="05000000000000000000" pitchFamily="2" charset="2"/>
              </a:rPr>
              <a:t>응급 자원 낭비 방지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48826" y="5646642"/>
            <a:ext cx="5055717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응급 대응 시스템 개선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환자 생존율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&amp;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회복 가능성 향상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0162">
            <a:off x="6521330" y="3265458"/>
            <a:ext cx="706999" cy="70699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7734" t="37778" r="54141" b="32916"/>
          <a:stretch/>
        </p:blipFill>
        <p:spPr>
          <a:xfrm rot="2697505">
            <a:off x="7123508" y="3320797"/>
            <a:ext cx="713644" cy="64904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5547" t="33333" r="53047" b="30972"/>
          <a:stretch/>
        </p:blipFill>
        <p:spPr>
          <a:xfrm>
            <a:off x="10217873" y="3220648"/>
            <a:ext cx="733473" cy="68796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4531" t="31944" r="52969" b="39722"/>
          <a:stretch/>
        </p:blipFill>
        <p:spPr>
          <a:xfrm>
            <a:off x="10733713" y="3504032"/>
            <a:ext cx="792265" cy="56118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523" y="3312065"/>
            <a:ext cx="628136" cy="62813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34844" t="32917" r="35469" b="25972"/>
          <a:stretch/>
        </p:blipFill>
        <p:spPr>
          <a:xfrm rot="865321" flipH="1">
            <a:off x="9040932" y="3393965"/>
            <a:ext cx="664230" cy="51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2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 descr="Hands of businesswoman using laptop in off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652" r="4135" b="83469"/>
          <a:stretch>
            <a:fillRect/>
          </a:stretch>
        </p:blipFill>
        <p:spPr bwMode="auto">
          <a:xfrm flipH="1">
            <a:off x="300038" y="3956256"/>
            <a:ext cx="6240462" cy="767447"/>
          </a:xfrm>
          <a:custGeom>
            <a:avLst/>
            <a:gdLst>
              <a:gd name="connsiteX0" fmla="*/ 6240462 w 6240462"/>
              <a:gd name="connsiteY0" fmla="*/ 0 h 767447"/>
              <a:gd name="connsiteX1" fmla="*/ 0 w 6240462"/>
              <a:gd name="connsiteY1" fmla="*/ 0 h 767447"/>
              <a:gd name="connsiteX2" fmla="*/ 0 w 6240462"/>
              <a:gd name="connsiteY2" fmla="*/ 767447 h 767447"/>
              <a:gd name="connsiteX3" fmla="*/ 6240462 w 6240462"/>
              <a:gd name="connsiteY3" fmla="*/ 767447 h 76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462" h="767447">
                <a:moveTo>
                  <a:pt x="6240462" y="0"/>
                </a:moveTo>
                <a:lnTo>
                  <a:pt x="0" y="0"/>
                </a:lnTo>
                <a:lnTo>
                  <a:pt x="0" y="767447"/>
                </a:lnTo>
                <a:lnTo>
                  <a:pt x="6240462" y="7674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림 76" descr="Doctor typing a lap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" t="61130" r="2722" b="21562"/>
          <a:stretch>
            <a:fillRect/>
          </a:stretch>
        </p:blipFill>
        <p:spPr bwMode="auto">
          <a:xfrm>
            <a:off x="300038" y="3029622"/>
            <a:ext cx="6240462" cy="767447"/>
          </a:xfrm>
          <a:custGeom>
            <a:avLst/>
            <a:gdLst>
              <a:gd name="connsiteX0" fmla="*/ 0 w 6240462"/>
              <a:gd name="connsiteY0" fmla="*/ 0 h 767447"/>
              <a:gd name="connsiteX1" fmla="*/ 6240462 w 6240462"/>
              <a:gd name="connsiteY1" fmla="*/ 0 h 767447"/>
              <a:gd name="connsiteX2" fmla="*/ 6240462 w 6240462"/>
              <a:gd name="connsiteY2" fmla="*/ 767447 h 767447"/>
              <a:gd name="connsiteX3" fmla="*/ 0 w 6240462"/>
              <a:gd name="connsiteY3" fmla="*/ 767447 h 76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462" h="767447">
                <a:moveTo>
                  <a:pt x="0" y="0"/>
                </a:moveTo>
                <a:lnTo>
                  <a:pt x="6240462" y="0"/>
                </a:lnTo>
                <a:lnTo>
                  <a:pt x="6240462" y="767447"/>
                </a:lnTo>
                <a:lnTo>
                  <a:pt x="0" y="7674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 descr="3d view of 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6" r="679" b="56031"/>
          <a:stretch>
            <a:fillRect/>
          </a:stretch>
        </p:blipFill>
        <p:spPr bwMode="auto">
          <a:xfrm>
            <a:off x="312738" y="5793692"/>
            <a:ext cx="6227762" cy="767447"/>
          </a:xfrm>
          <a:custGeom>
            <a:avLst/>
            <a:gdLst>
              <a:gd name="connsiteX0" fmla="*/ 0 w 6227762"/>
              <a:gd name="connsiteY0" fmla="*/ 0 h 767447"/>
              <a:gd name="connsiteX1" fmla="*/ 6227762 w 6227762"/>
              <a:gd name="connsiteY1" fmla="*/ 0 h 767447"/>
              <a:gd name="connsiteX2" fmla="*/ 6227762 w 6227762"/>
              <a:gd name="connsiteY2" fmla="*/ 767447 h 767447"/>
              <a:gd name="connsiteX3" fmla="*/ 0 w 6227762"/>
              <a:gd name="connsiteY3" fmla="*/ 767447 h 76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7762" h="767447">
                <a:moveTo>
                  <a:pt x="0" y="0"/>
                </a:moveTo>
                <a:lnTo>
                  <a:pt x="6227762" y="0"/>
                </a:lnTo>
                <a:lnTo>
                  <a:pt x="6227762" y="767447"/>
                </a:lnTo>
                <a:lnTo>
                  <a:pt x="0" y="7674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 descr="Close up hand holding smart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0" r="262" b="60427"/>
          <a:stretch>
            <a:fillRect/>
          </a:stretch>
        </p:blipFill>
        <p:spPr bwMode="auto">
          <a:xfrm>
            <a:off x="300038" y="4872335"/>
            <a:ext cx="6240462" cy="767447"/>
          </a:xfrm>
          <a:custGeom>
            <a:avLst/>
            <a:gdLst>
              <a:gd name="connsiteX0" fmla="*/ 0 w 6240462"/>
              <a:gd name="connsiteY0" fmla="*/ 0 h 767447"/>
              <a:gd name="connsiteX1" fmla="*/ 6240462 w 6240462"/>
              <a:gd name="connsiteY1" fmla="*/ 0 h 767447"/>
              <a:gd name="connsiteX2" fmla="*/ 6240462 w 6240462"/>
              <a:gd name="connsiteY2" fmla="*/ 767447 h 767447"/>
              <a:gd name="connsiteX3" fmla="*/ 0 w 6240462"/>
              <a:gd name="connsiteY3" fmla="*/ 767447 h 76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462" h="767447">
                <a:moveTo>
                  <a:pt x="0" y="0"/>
                </a:moveTo>
                <a:lnTo>
                  <a:pt x="6240462" y="0"/>
                </a:lnTo>
                <a:lnTo>
                  <a:pt x="6240462" y="767447"/>
                </a:lnTo>
                <a:lnTo>
                  <a:pt x="0" y="7674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 descr="Gradient ui ux elements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10373" r="22" b="71210"/>
          <a:stretch>
            <a:fillRect/>
          </a:stretch>
        </p:blipFill>
        <p:spPr bwMode="auto">
          <a:xfrm>
            <a:off x="300038" y="2108264"/>
            <a:ext cx="6240462" cy="767447"/>
          </a:xfrm>
          <a:custGeom>
            <a:avLst/>
            <a:gdLst>
              <a:gd name="connsiteX0" fmla="*/ 0 w 6240462"/>
              <a:gd name="connsiteY0" fmla="*/ 0 h 767447"/>
              <a:gd name="connsiteX1" fmla="*/ 6240462 w 6240462"/>
              <a:gd name="connsiteY1" fmla="*/ 0 h 767447"/>
              <a:gd name="connsiteX2" fmla="*/ 6240462 w 6240462"/>
              <a:gd name="connsiteY2" fmla="*/ 767447 h 767447"/>
              <a:gd name="connsiteX3" fmla="*/ 0 w 6240462"/>
              <a:gd name="connsiteY3" fmla="*/ 767447 h 76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0462" h="767447">
                <a:moveTo>
                  <a:pt x="0" y="0"/>
                </a:moveTo>
                <a:lnTo>
                  <a:pt x="6240462" y="0"/>
                </a:lnTo>
                <a:lnTo>
                  <a:pt x="6240462" y="767447"/>
                </a:lnTo>
                <a:lnTo>
                  <a:pt x="0" y="76744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03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5226517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내용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Method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0038" y="2108264"/>
            <a:ext cx="6240462" cy="767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4000"/>
                </a:schemeClr>
              </a:gs>
              <a:gs pos="100000">
                <a:schemeClr val="tx1">
                  <a:alpha val="5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00038" y="3029621"/>
            <a:ext cx="6240462" cy="767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4000"/>
                </a:schemeClr>
              </a:gs>
              <a:gs pos="100000">
                <a:schemeClr val="tx1">
                  <a:alpha val="5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00038" y="3950977"/>
            <a:ext cx="6240462" cy="767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4000"/>
                </a:schemeClr>
              </a:gs>
              <a:gs pos="100000">
                <a:schemeClr val="tx1">
                  <a:alpha val="5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00038" y="4872334"/>
            <a:ext cx="6240462" cy="767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4000"/>
                </a:schemeClr>
              </a:gs>
              <a:gs pos="100000">
                <a:schemeClr val="tx1">
                  <a:alpha val="5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00038" y="5793691"/>
            <a:ext cx="6240462" cy="767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4000"/>
                </a:schemeClr>
              </a:gs>
              <a:gs pos="100000">
                <a:schemeClr val="tx1">
                  <a:alpha val="5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84404" y="2108200"/>
            <a:ext cx="2448495" cy="2104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443468" y="2108200"/>
            <a:ext cx="2448495" cy="2104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784404" y="4456199"/>
            <a:ext cx="2448495" cy="2104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443468" y="4456199"/>
            <a:ext cx="2448495" cy="2104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6654800" y="1117600"/>
            <a:ext cx="0" cy="54435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27468" y="117599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 Function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7468" y="1574165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기능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733603" y="1175992"/>
            <a:ext cx="5209159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Non-functional requirements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3603" y="1574165"/>
            <a:ext cx="5209159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비기능적 요구사항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00038" y="2108200"/>
            <a:ext cx="4231877" cy="76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정보 입력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텍스트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음성 입력 지원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직관적 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제공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00038" y="3025275"/>
            <a:ext cx="4231877" cy="76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맞춤형 응급 처치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분석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상황별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최적 지침 제공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00038" y="3942350"/>
            <a:ext cx="4231877" cy="76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상호작용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추가 입력 반영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단계별 안내 지원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00038" y="4859425"/>
            <a:ext cx="4231877" cy="76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장난 전화 탐지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잘못된 신고 감지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응급 자원 낭비 방지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00038" y="5776500"/>
            <a:ext cx="4231877" cy="767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GPS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위치 전송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구급대에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위치 전달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신속한 출동 지원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892083" y="2698911"/>
            <a:ext cx="2233136" cy="1420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508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551147" y="2698911"/>
            <a:ext cx="2233136" cy="1420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508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92083" y="5028765"/>
            <a:ext cx="2233136" cy="1420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508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551147" y="5028765"/>
            <a:ext cx="2233136" cy="1420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254000" dist="508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892083" y="2190944"/>
            <a:ext cx="1512615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9551147" y="2190944"/>
            <a:ext cx="1512615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보안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92083" y="4537203"/>
            <a:ext cx="1512615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유지 보수성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551147" y="4537203"/>
            <a:ext cx="1512615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안정성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988683" y="2898162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빠른 응답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높은 정확도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실시간 최적화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9721565" y="2898162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086600" y="5223720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9721565" y="5223720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9677925" y="2898162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개인정보 보호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법규 준수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988683" y="5219025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확장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수정이 용이한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소프트웨어 설계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7925" y="5219025"/>
            <a:ext cx="1892300" cy="108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다양한 환경에서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안정적 작동 검증</a:t>
            </a:r>
          </a:p>
        </p:txBody>
      </p:sp>
    </p:spTree>
    <p:extLst>
      <p:ext uri="{BB962C8B-B14F-4D97-AF65-F5344CB8AC3E}">
        <p14:creationId xmlns:p14="http://schemas.microsoft.com/office/powerpoint/2010/main" val="429004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3420836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04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6138312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추진전략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방법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Method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7468" y="1175992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Main Function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7468" y="1574165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 전략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0037" y="2100853"/>
            <a:ext cx="3559097" cy="446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316451" y="2100853"/>
            <a:ext cx="3559097" cy="446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32865" y="2100853"/>
            <a:ext cx="3559097" cy="446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27968" y="1175992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Method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27968" y="1574165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 방법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66568" y="1175992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Team &amp; Role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66568" y="1574165"/>
            <a:ext cx="34047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구성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089400" y="1117600"/>
            <a:ext cx="0" cy="54435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102600" y="1117600"/>
            <a:ext cx="0" cy="54435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35909" y="255166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35909" y="404768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35909" y="554370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45893" y="255166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45893" y="404768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45893" y="554370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455877" y="255166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455877" y="404768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455877" y="5543705"/>
            <a:ext cx="3287352" cy="87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35910" y="2743000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응급 대응의 문제점을 분석하고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해결을 위한 요구사항을 정리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5910" y="4268048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 프로젝트에서의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AI·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경험 적용으로 핵심 기능 구현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5910" y="5762663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역할과 책임을 분담하고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및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마일스톤을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설정하여 체계적 진행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445893" y="2743000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애자일 방식을 적용해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스프린트 단위 개발 및 지속적 개선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45893" y="4268048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Flutter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iOS·Android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Node.js/Python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백엔드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445893" y="5762663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 협업 및 버전 관리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455876" y="2743000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구축 및 배포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spcBef>
                <a:spcPts val="600"/>
              </a:spcBef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입력 데이터 처리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455876" y="4268048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시나리오 별 프롬프트 엔지니어링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455876" y="5762663"/>
            <a:ext cx="3287352" cy="504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음성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입력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위치 전송 기능 구현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89739" y="2132888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디자인에 대한 이해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9739" y="3585091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디자인 경험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89739" y="5078880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관리체계 수립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399723" y="2132888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수행방법론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99723" y="3585091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프레임워크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399723" y="5078880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보조 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409707" y="2132888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백엔드 개발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409707" y="3585091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409707" y="5078880"/>
            <a:ext cx="3333522" cy="455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303556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29000"/>
            <a:ext cx="12192000" cy="3428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04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6138312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추진전략 및 방법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Method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49" name="_x428683032" descr="EMB00005a484a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9" y="1809749"/>
            <a:ext cx="11579224" cy="4760963"/>
          </a:xfrm>
          <a:prstGeom prst="rect">
            <a:avLst/>
          </a:prstGeom>
          <a:noFill/>
          <a:effectLst>
            <a:outerShdw blurRad="215900" dist="38100" dir="2700000" algn="tl" rotWithShape="0">
              <a:prstClr val="black">
                <a:alpha val="1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46311" y="1175991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마일스톤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25800" y="1315204"/>
            <a:ext cx="866616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번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524521-D6FC-BA36-0BC6-3BC4A9BCF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8" y="1809748"/>
            <a:ext cx="11517127" cy="4760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7468" y="117599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Milestone_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0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0186" y="301725"/>
            <a:ext cx="1469523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Step 04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738" y="301725"/>
            <a:ext cx="77001" cy="698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4288" y="319630"/>
            <a:ext cx="6138312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캡스톤디자인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추진전략 및 방법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0186" y="1000692"/>
            <a:ext cx="114717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313145" y="430976"/>
            <a:ext cx="6578818" cy="271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Background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VIsion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Detail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Method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_x428682072" descr="EMB00005a484a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88"/>
          <a:stretch/>
        </p:blipFill>
        <p:spPr bwMode="auto">
          <a:xfrm>
            <a:off x="-87085" y="1708500"/>
            <a:ext cx="11979047" cy="516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2775011" y="1175991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시나리오 그림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5033444" y="1315204"/>
            <a:ext cx="685851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27468" y="1175992"/>
            <a:ext cx="3493632" cy="395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Scenario Picture_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64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428682072" descr="EMB00005a484a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0" b="37689"/>
          <a:stretch/>
        </p:blipFill>
        <p:spPr bwMode="auto">
          <a:xfrm>
            <a:off x="-87085" y="-1"/>
            <a:ext cx="11979047" cy="68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28682072" descr="EMB00005a484a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8" t="61288" r="2584" b="33402"/>
          <a:stretch/>
        </p:blipFill>
        <p:spPr bwMode="auto">
          <a:xfrm>
            <a:off x="10490200" y="155642"/>
            <a:ext cx="1092200" cy="10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725150" y="6561138"/>
            <a:ext cx="476250" cy="31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668</Words>
  <Application>Microsoft Office PowerPoint</Application>
  <PresentationFormat>와이드스크린</PresentationFormat>
  <Paragraphs>180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G마켓 산스 TTF Medium</vt:lpstr>
      <vt:lpstr>Arial</vt:lpstr>
      <vt:lpstr>맑은 고딕</vt:lpstr>
      <vt:lpstr>G마켓 산스 TTF Bold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박준후</cp:lastModifiedBy>
  <cp:revision>96</cp:revision>
  <dcterms:created xsi:type="dcterms:W3CDTF">2025-03-08T09:16:32Z</dcterms:created>
  <dcterms:modified xsi:type="dcterms:W3CDTF">2025-06-07T17:50:05Z</dcterms:modified>
</cp:coreProperties>
</file>